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69" r:id="rId6"/>
    <p:sldId id="270" r:id="rId7"/>
    <p:sldId id="271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7559675" cy="10691813"/>
  <p:defaultTextStyle>
    <a:defPPr>
      <a:defRPr lang="be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666" y="9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media/media2.mp3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0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0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44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600" y="368136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1360"/>
            <a:ext cx="10972080" cy="18964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6000">
                <a:solidFill>
                  <a:srgbClr val="000000"/>
                </a:solidFill>
                <a:latin typeface="Calibri Light"/>
              </a:rPr>
              <a:t>Для правки текста заголовка щелкните мышьюClick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ru-RU" sz="1200">
                <a:solidFill>
                  <a:srgbClr val="8B8B8B"/>
                </a:solidFill>
                <a:latin typeface="Calibri"/>
              </a:rPr>
              <a:t>25.4.16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21D4B76-5D55-4E1E-B122-FABB5A0A967E}" type="slidenum">
              <a:rPr lang="ru-RU" sz="1200">
                <a:solidFill>
                  <a:srgbClr val="8B8B8B"/>
                </a:solid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25000"/>
              <a:buFont typeface="StarSymbol"/>
              <a:buChar char=""/>
            </a:pPr>
            <a:r>
              <a:rPr lang="en-US"/>
              <a:t>Для правки структуры щелкните мышью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Второй уровень структуры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Третий уровень структуры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Четвёртый уровень структуры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Пятый уровень структуры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Шестой уровень структуры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Седьмой уровень структуры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ru-RU" sz="1200">
                <a:solidFill>
                  <a:srgbClr val="8B8B8B"/>
                </a:solidFill>
                <a:latin typeface="Calibri"/>
              </a:rPr>
              <a:t>25.4.16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55F0C549-91A6-4BEC-8EA4-FB72885AFCD1}" type="slidenum">
              <a:rPr lang="ru-RU" sz="1200">
                <a:solidFill>
                  <a:srgbClr val="8B8B8B"/>
                </a:solid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r>
              <a:rPr lang="en-US"/>
              <a:t>Для правки текста заголовка щелкните мышью</a:t>
            </a:r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692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25000"/>
              <a:buFont typeface="StarSymbol"/>
              <a:buChar char=""/>
            </a:pPr>
            <a:r>
              <a:rPr lang="en-US"/>
              <a:t>Для правки структуры щелкните мышью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Второй уровень структуры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Третий уровень структуры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Четвёртый уровень структуры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Пятый уровень структуры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Шестой уровень структуры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Седьмой уровень структуры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Для правки текста заголовка щелкните мышьюClick to edit Master title style</a:t>
            </a:r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>
              <a:buSzPct val="2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Для правки структуры щелкните мышью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Седьмой уровень структурыClick to edit Master text styles</a:t>
            </a:r>
            <a:endParaRPr/>
          </a:p>
          <a:p>
            <a:pPr lvl="1">
              <a:lnSpc>
                <a:spcPct val="100000"/>
              </a:lnSpc>
              <a:buSzPct val="25000"/>
              <a:buFont typeface="StarSymbol"/>
              <a:buChar char=""/>
            </a:pPr>
            <a:r>
              <a:rPr lang="en-US" sz="2400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25000"/>
              <a:buFont typeface="StarSymbol"/>
              <a:buChar char=""/>
            </a:pPr>
            <a:r>
              <a:rPr lang="en-US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ru-RU" sz="1200">
                <a:solidFill>
                  <a:srgbClr val="8B8B8B"/>
                </a:solidFill>
                <a:latin typeface="Calibri"/>
              </a:rPr>
              <a:t>25.4.16</a:t>
            </a:r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EB560844-39EE-4F53-AFA6-4782E0D9E74D}" type="slidenum">
              <a:rPr lang="ru-RU" sz="1200">
                <a:solidFill>
                  <a:srgbClr val="8B8B8B"/>
                </a:solid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microsoft.com/office/2007/relationships/hdphoto" Target="../media/hdphoto2.wdp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openxmlformats.org/officeDocument/2006/relationships/image" Target="../media/image2.png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3164760" y="626760"/>
            <a:ext cx="5714640" cy="4285800"/>
          </a:xfrm>
          <a:prstGeom prst="rect">
            <a:avLst/>
          </a:prstGeom>
        </p:spPr>
      </p:pic>
      <p:sp>
        <p:nvSpPr>
          <p:cNvPr id="112" name="CustomShape 1"/>
          <p:cNvSpPr/>
          <p:nvPr/>
        </p:nvSpPr>
        <p:spPr>
          <a:xfrm>
            <a:off x="3164760" y="5456880"/>
            <a:ext cx="5714640" cy="1551960"/>
          </a:xfrm>
          <a:prstGeom prst="rect">
            <a:avLst/>
          </a:prstGeom>
        </p:spPr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ru-RU" sz="4800">
                <a:solidFill>
                  <a:srgbClr val="000000"/>
                </a:solidFill>
                <a:latin typeface="Agency FB"/>
              </a:rPr>
              <a:t>Belarus, Minsk 2016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7" name="Table 1"/>
          <p:cNvGraphicFramePr/>
          <p:nvPr/>
        </p:nvGraphicFramePr>
        <p:xfrm>
          <a:off x="748080" y="942120"/>
          <a:ext cx="10868400" cy="5113080"/>
        </p:xfrm>
        <a:graphic>
          <a:graphicData uri="http://schemas.openxmlformats.org/drawingml/2006/table">
            <a:tbl>
              <a:tblPr/>
              <a:tblGrid>
                <a:gridCol w="10868400"/>
              </a:tblGrid>
              <a:tr h="57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1.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Verbal</a:t>
                      </a:r>
                      <a:endParaRPr/>
                    </a:p>
                  </a:txBody>
                  <a:tcPr/>
                </a:tc>
              </a:tr>
              <a:tr h="466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2.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Defibrillation</a:t>
                      </a:r>
                      <a:endParaRPr/>
                    </a:p>
                  </a:txBody>
                  <a:tcPr/>
                </a:tc>
              </a:tr>
              <a:tr h="57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>
                          <a:solidFill>
                            <a:srgbClr val="000000"/>
                          </a:solidFill>
                          <a:latin typeface="Arial"/>
                        </a:rPr>
                        <a:t>3. Automatic cardiopulmonary resuscitation</a:t>
                      </a:r>
                      <a:endParaRPr/>
                    </a:p>
                  </a:txBody>
                  <a:tcPr/>
                </a:tc>
              </a:tr>
              <a:tr h="7113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4.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Puncture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of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intercostal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space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for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closed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pneumothorax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emergency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care</a:t>
                      </a:r>
                      <a:endParaRPr/>
                    </a:p>
                  </a:txBody>
                  <a:tcPr/>
                </a:tc>
              </a:tr>
              <a:tr h="57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>
                          <a:solidFill>
                            <a:srgbClr val="000000"/>
                          </a:solidFill>
                          <a:latin typeface="Arial"/>
                        </a:rPr>
                        <a:t>5. Earlobe electric stimulation</a:t>
                      </a:r>
                      <a:endParaRPr/>
                    </a:p>
                  </a:txBody>
                  <a:tcPr/>
                </a:tc>
              </a:tr>
              <a:tr h="57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400">
                          <a:solidFill>
                            <a:srgbClr val="000000"/>
                          </a:solidFill>
                          <a:latin typeface="Arial"/>
                        </a:rPr>
                        <a:t>6. Medicamentous</a:t>
                      </a:r>
                      <a:endParaRPr/>
                    </a:p>
                  </a:txBody>
                  <a:tcPr/>
                </a:tc>
              </a:tr>
              <a:tr h="500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ru-RU" sz="2400">
                          <a:solidFill>
                            <a:srgbClr val="000000"/>
                          </a:solidFill>
                          <a:latin typeface="Arial"/>
                        </a:rPr>
                        <a:t>Intramuscular injections</a:t>
                      </a:r>
                      <a:endParaRPr/>
                    </a:p>
                  </a:txBody>
                  <a:tcPr/>
                </a:tc>
              </a:tr>
              <a:tr h="572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Oral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latin typeface="Arial"/>
                        </a:rPr>
                        <a:t>spray</a:t>
                      </a:r>
                      <a:endParaRPr/>
                    </a:p>
                  </a:txBody>
                  <a:tcPr/>
                </a:tc>
              </a:tr>
              <a:tr h="5734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Font typeface="Arial"/>
                        <a:buChar char="•"/>
                      </a:pPr>
                      <a:r>
                        <a:rPr lang="ru-RU" sz="2400">
                          <a:solidFill>
                            <a:srgbClr val="000000"/>
                          </a:solidFill>
                          <a:latin typeface="Arial"/>
                        </a:rPr>
                        <a:t>Sublingual drugs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8" name="CustomShape 2"/>
          <p:cNvSpPr/>
          <p:nvPr/>
        </p:nvSpPr>
        <p:spPr>
          <a:xfrm>
            <a:off x="1256760" y="357480"/>
            <a:ext cx="9858600" cy="57780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ru-RU" sz="3200" b="1">
                <a:solidFill>
                  <a:srgbClr val="000000"/>
                </a:solidFill>
                <a:latin typeface="Calibri"/>
              </a:rPr>
              <a:t>Methods of influence on human organism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4407480" y="62280"/>
            <a:ext cx="2697120" cy="63900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ru-RU" sz="3600" b="1">
                <a:solidFill>
                  <a:srgbClr val="000000"/>
                </a:solidFill>
                <a:latin typeface="Calibri"/>
              </a:rPr>
              <a:t>Detectors</a:t>
            </a:r>
            <a:endParaRPr/>
          </a:p>
        </p:txBody>
      </p:sp>
      <p:graphicFrame>
        <p:nvGraphicFramePr>
          <p:cNvPr id="180" name="Table 2"/>
          <p:cNvGraphicFramePr/>
          <p:nvPr>
            <p:extLst>
              <p:ext uri="{D42A27DB-BD31-4B8C-83A1-F6EECF244321}">
                <p14:modId xmlns:p14="http://schemas.microsoft.com/office/powerpoint/2010/main" val="1651436394"/>
              </p:ext>
            </p:extLst>
          </p:nvPr>
        </p:nvGraphicFramePr>
        <p:xfrm>
          <a:off x="436320" y="719640"/>
          <a:ext cx="11429640" cy="5829368"/>
        </p:xfrm>
        <a:graphic>
          <a:graphicData uri="http://schemas.openxmlformats.org/drawingml/2006/table">
            <a:tbl>
              <a:tblPr/>
              <a:tblGrid>
                <a:gridCol w="11429640"/>
              </a:tblGrid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1. Transcutaneous blood gas analysis (on the earlobe):</a:t>
                      </a:r>
                      <a:endParaRPr lang="en-US"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hemoglobulin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bilirubin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glucose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Blood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gas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concentration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.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2.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Clinical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blood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analysis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(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invasive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method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,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analyser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is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in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the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backpack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)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Chemistry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Panel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Formed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elements</a:t>
                      </a:r>
                      <a:endParaRPr sz="1400"/>
                    </a:p>
                  </a:txBody>
                  <a:tcPr/>
                </a:tc>
              </a:tr>
              <a:tr h="34296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3.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Videocamera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for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registering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of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scin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coloration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pupillary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diameter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,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inequality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of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pupils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and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facial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expression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4. EEG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5. ECG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6.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Close-talking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microphone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7.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Trachea-sound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microphone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8.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Heart-sound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microphone</a:t>
                      </a:r>
                      <a:endParaRPr sz="1400" dirty="0"/>
                    </a:p>
                  </a:txBody>
                  <a:tcPr/>
                </a:tc>
              </a:tr>
              <a:tr h="288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9.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Lower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Lung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lobes-sound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microphones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10.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Axillary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temperature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detectors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(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two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pieces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)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11.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Accelerometers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(4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pieces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)</a:t>
                      </a:r>
                      <a:endParaRPr sz="1400" dirty="0"/>
                    </a:p>
                  </a:txBody>
                  <a:tcPr/>
                </a:tc>
              </a:tr>
              <a:tr h="291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12.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Blood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pressure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detector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(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finger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clip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sensor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)</a:t>
                      </a:r>
                      <a:endParaRPr sz="1400" dirty="0"/>
                    </a:p>
                  </a:txBody>
                  <a:tcPr/>
                </a:tc>
              </a:tr>
              <a:tr h="297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13.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Photodetector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, IR-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and</a:t>
                      </a:r>
                      <a:r>
                        <a:rPr lang="ru-RU" sz="1400" dirty="0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  <a:r>
                        <a:rPr lang="ru-RU" sz="1400" dirty="0" err="1">
                          <a:solidFill>
                            <a:srgbClr val="000000"/>
                          </a:solidFill>
                          <a:latin typeface="Arial"/>
                        </a:rPr>
                        <a:t>UV-detectors</a:t>
                      </a:r>
                      <a:endParaRPr sz="14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1" name="Table 1"/>
          <p:cNvGraphicFramePr/>
          <p:nvPr>
            <p:extLst>
              <p:ext uri="{D42A27DB-BD31-4B8C-83A1-F6EECF244321}">
                <p14:modId xmlns:p14="http://schemas.microsoft.com/office/powerpoint/2010/main" val="4028580424"/>
              </p:ext>
            </p:extLst>
          </p:nvPr>
        </p:nvGraphicFramePr>
        <p:xfrm>
          <a:off x="747900" y="692696"/>
          <a:ext cx="10619280" cy="5831672"/>
        </p:xfrm>
        <a:graphic>
          <a:graphicData uri="http://schemas.openxmlformats.org/drawingml/2006/table">
            <a:tbl>
              <a:tblPr/>
              <a:tblGrid>
                <a:gridCol w="3539520"/>
                <a:gridCol w="3539520"/>
                <a:gridCol w="3540240"/>
              </a:tblGrid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b="1" dirty="0" smtClean="0">
                          <a:solidFill>
                            <a:srgbClr val="000000"/>
                          </a:solidFill>
                          <a:latin typeface="+mn-lt"/>
                        </a:rPr>
                        <a:t>Pharmacological class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b="1" dirty="0" smtClean="0">
                          <a:solidFill>
                            <a:srgbClr val="000000"/>
                          </a:solidFill>
                          <a:latin typeface="Arial"/>
                        </a:rPr>
                        <a:t>Drug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b="1" dirty="0" smtClean="0">
                          <a:solidFill>
                            <a:srgbClr val="000000"/>
                          </a:solidFill>
                          <a:latin typeface="+mn-lt"/>
                        </a:rPr>
                        <a:t>Mode of administration</a:t>
                      </a:r>
                      <a:endParaRPr sz="140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Adrenergic agonists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Epinephrine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Hypodermic injection</a:t>
                      </a:r>
                      <a:endParaRPr sz="140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Muscarinic antagonists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Atropine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sz="140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Glucocorticosteroids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Prednisolone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sz="1400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Analgesics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Morphine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sz="1400"/>
                    </a:p>
                  </a:txBody>
                  <a:tcPr/>
                </a:tc>
              </a:tr>
              <a:tr h="37719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Nonsteroidal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antiinflammatory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 drugs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Ketorolac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sz="1400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Bronchial 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spasmolytics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Salbutamol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Font typeface="Arial"/>
                        <a:buNone/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Oral spray</a:t>
                      </a:r>
                      <a:endParaRPr lang="en-US" sz="1600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Antiarrhythmics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Lidocaine</a:t>
                      </a:r>
                      <a:r>
                        <a:rPr lang="ru-RU" sz="1600" dirty="0" smtClean="0">
                          <a:solidFill>
                            <a:srgbClr val="000000"/>
                          </a:solidFill>
                          <a:latin typeface="Arial"/>
                        </a:rPr>
                        <a:t>, 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amiodarone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sz="1600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Arial"/>
                        </a:rPr>
                        <a:t>Nitrates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Nitroglycerin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Font typeface="Arial"/>
                        <a:buNone/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Oral spray</a:t>
                      </a:r>
                      <a:endParaRPr lang="en-US" sz="1600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ACE inhibitors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Captopril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sz="140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Antiemetics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Metoclopramide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sz="140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Neuroleptics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Haloperidol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sz="140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Anxiolytics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Diazepam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injection</a:t>
                      </a:r>
                      <a:endParaRPr lang="en-US" sz="1400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Anticoagulants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Heparin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Hypodermic injection</a:t>
                      </a:r>
                      <a:endParaRPr lang="en-US" sz="1400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Arial"/>
                        </a:rPr>
                        <a:t>Hormones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Insulin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Hypodermic injection</a:t>
                      </a:r>
                      <a:endParaRPr lang="en-US" sz="1400" dirty="0"/>
                    </a:p>
                  </a:txBody>
                  <a:tcPr/>
                </a:tc>
              </a:tr>
              <a:tr h="3412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С</a:t>
                      </a:r>
                      <a:r>
                        <a:rPr lang="en-US" sz="1600" dirty="0" err="1" smtClean="0">
                          <a:solidFill>
                            <a:srgbClr val="000000"/>
                          </a:solidFill>
                          <a:latin typeface="+mn-lt"/>
                        </a:rPr>
                        <a:t>arbohydrate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 delivery agent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Arial"/>
                        </a:rPr>
                        <a:t>Glucose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Arial"/>
                        </a:rPr>
                        <a:t>Solution</a:t>
                      </a:r>
                      <a:r>
                        <a:rPr lang="en-US" sz="1600" baseline="0" dirty="0" smtClean="0">
                          <a:solidFill>
                            <a:srgbClr val="000000"/>
                          </a:solidFill>
                          <a:latin typeface="Arial"/>
                        </a:rPr>
                        <a:t> per </a:t>
                      </a:r>
                      <a:r>
                        <a:rPr lang="en-US" sz="1600" baseline="0" dirty="0" err="1" smtClean="0">
                          <a:solidFill>
                            <a:srgbClr val="000000"/>
                          </a:solidFill>
                          <a:latin typeface="Arial"/>
                        </a:rPr>
                        <a:t>os</a:t>
                      </a:r>
                      <a:endParaRPr sz="1400" dirty="0"/>
                    </a:p>
                  </a:txBody>
                  <a:tcPr/>
                </a:tc>
              </a:tr>
              <a:tr h="33161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Diuretics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Furosemide</a:t>
                      </a:r>
                      <a:endParaRPr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Intramuscular 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injection</a:t>
                      </a:r>
                      <a:endParaRPr lang="en-US" sz="160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2" name="CustomShape 2"/>
          <p:cNvSpPr/>
          <p:nvPr/>
        </p:nvSpPr>
        <p:spPr>
          <a:xfrm>
            <a:off x="5265300" y="142685"/>
            <a:ext cx="1584480" cy="5169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dirty="0" smtClean="0">
                <a:solidFill>
                  <a:srgbClr val="000000"/>
                </a:solidFill>
                <a:latin typeface="Calibri"/>
              </a:rPr>
              <a:t>Medicines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342440" y="2365920"/>
            <a:ext cx="9907200" cy="1919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6000" b="1" dirty="0" smtClean="0">
                <a:solidFill>
                  <a:srgbClr val="000000"/>
                </a:solidFill>
                <a:latin typeface="Calibri"/>
              </a:rPr>
              <a:t>Thanks for attention</a:t>
            </a:r>
            <a:r>
              <a:rPr lang="ru-RU" sz="6000" b="1" dirty="0" smtClean="0">
                <a:solidFill>
                  <a:srgbClr val="000000"/>
                </a:solidFill>
                <a:latin typeface="Calibri"/>
              </a:rPr>
              <a:t>!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6000" b="1" dirty="0" smtClean="0">
                <a:solidFill>
                  <a:srgbClr val="000000"/>
                </a:solidFill>
                <a:latin typeface="Calibri"/>
              </a:rPr>
              <a:t>And be in good health</a:t>
            </a:r>
            <a:r>
              <a:rPr lang="ru-RU" sz="6000" b="1" dirty="0" smtClean="0">
                <a:solidFill>
                  <a:srgbClr val="000000"/>
                </a:solidFill>
                <a:latin typeface="Calibri"/>
              </a:rPr>
              <a:t>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560520" y="427680"/>
            <a:ext cx="11282040" cy="11872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800" b="1" dirty="0" smtClean="0">
                <a:solidFill>
                  <a:srgbClr val="000000"/>
                </a:solidFill>
                <a:latin typeface="Agency FB"/>
              </a:rPr>
              <a:t>Team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graphicFrame>
        <p:nvGraphicFramePr>
          <p:cNvPr id="114" name="Table 2"/>
          <p:cNvGraphicFramePr/>
          <p:nvPr>
            <p:extLst>
              <p:ext uri="{D42A27DB-BD31-4B8C-83A1-F6EECF244321}">
                <p14:modId xmlns:p14="http://schemas.microsoft.com/office/powerpoint/2010/main" val="3409835531"/>
              </p:ext>
            </p:extLst>
          </p:nvPr>
        </p:nvGraphicFramePr>
        <p:xfrm>
          <a:off x="560520" y="1450440"/>
          <a:ext cx="11282040" cy="4325848"/>
        </p:xfrm>
        <a:graphic>
          <a:graphicData uri="http://schemas.openxmlformats.org/drawingml/2006/table">
            <a:tbl>
              <a:tblPr/>
              <a:tblGrid>
                <a:gridCol w="5466240"/>
                <a:gridCol w="5815800"/>
              </a:tblGrid>
              <a:tr h="61040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Manager, software engineer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Aliaksei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Kutsevol</a:t>
                      </a:r>
                      <a:endParaRPr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Mechanical engineer, designer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Gleb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Vasiliev</a:t>
                      </a:r>
                      <a:endParaRPr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Artist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Anna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Vasilieva</a:t>
                      </a:r>
                      <a:endParaRPr dirty="0"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b="0" dirty="0" smtClean="0">
                          <a:latin typeface="Calibri" pitchFamily="34" charset="0"/>
                        </a:rPr>
                        <a:t>Doctor/Psychotherapist</a:t>
                      </a:r>
                      <a:endParaRPr b="0" dirty="0">
                        <a:latin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Е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vgenia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Tochitskaya</a:t>
                      </a:r>
                      <a:endParaRPr/>
                    </a:p>
                  </a:txBody>
                  <a:tcPr/>
                </a:tc>
              </a:tr>
              <a:tr h="605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Software engineer/ anchor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Vadim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Egoraev</a:t>
                      </a:r>
                      <a:endParaRPr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Chemist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Vasily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Borisyonok</a:t>
                      </a:r>
                      <a:endParaRPr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latin typeface="Calibri" pitchFamily="34" charset="0"/>
                        </a:rPr>
                        <a:t>Physicist</a:t>
                      </a:r>
                      <a:endParaRPr dirty="0">
                        <a:latin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Yury</a:t>
                      </a: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rgbClr val="000000"/>
                          </a:solidFill>
                          <a:latin typeface="Calibri"/>
                        </a:rPr>
                        <a:t>Adamov</a:t>
                      </a:r>
                      <a:endParaRPr/>
                    </a:p>
                  </a:txBody>
                  <a:tcPr/>
                </a:tc>
              </a:tr>
              <a:tr h="5184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Hardware engineer</a:t>
                      </a:r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latin typeface="Calibri"/>
                        </a:rPr>
                        <a:t>Mykolay Kovchak</a:t>
                      </a:r>
                      <a:endParaRPr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69806" y="516193"/>
            <a:ext cx="874579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err="1" smtClean="0">
                <a:solidFill>
                  <a:srgbClr val="FFC000"/>
                </a:solidFill>
              </a:rPr>
              <a:t>RE</a:t>
            </a:r>
            <a:r>
              <a:rPr lang="en-US" sz="8800" b="1" i="1" dirty="0" err="1" smtClean="0"/>
              <a:t>life</a:t>
            </a:r>
            <a:endParaRPr lang="en-US" sz="8800" b="1" i="1" dirty="0" smtClean="0"/>
          </a:p>
          <a:p>
            <a:pPr algn="ctr"/>
            <a:r>
              <a:rPr lang="en-US" sz="8800" b="1" dirty="0" smtClean="0">
                <a:latin typeface="Agency FB" panose="020B0503020202020204" pitchFamily="34" charset="0"/>
              </a:rPr>
              <a:t>Your chance to survive</a:t>
            </a:r>
            <a:endParaRPr lang="en-US" sz="8800" dirty="0">
              <a:latin typeface="Agency FB" panose="020B0503020202020204" pitchFamily="34" charset="0"/>
            </a:endParaRPr>
          </a:p>
        </p:txBody>
      </p:sp>
      <p:pic>
        <p:nvPicPr>
          <p:cNvPr id="5" name="тяжелое дыхание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7836.75"/>
                </p14:media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0515600" y="35961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05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Agency FB" panose="020B0503020202020204" pitchFamily="34" charset="0"/>
              </a:rPr>
              <a:t>Brainstorming</a:t>
            </a:r>
            <a:endParaRPr lang="en-US" sz="3600" dirty="0">
              <a:latin typeface="Agency FB" panose="020B05030202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4" cstate="print">
            <a:lum bright="1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79999"/>
            <a:ext cx="6498540" cy="435133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lum bright="13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58119" y="1070940"/>
            <a:ext cx="5108831" cy="401706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8" cstate="print">
            <a:lum bright="21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8" t="7790" r="3594" b="9622"/>
          <a:stretch/>
        </p:blipFill>
        <p:spPr>
          <a:xfrm>
            <a:off x="4429433" y="3190620"/>
            <a:ext cx="4572000" cy="303816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звук сердца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 cstate="print"/>
          <a:stretch>
            <a:fillRect/>
          </a:stretch>
        </p:blipFill>
        <p:spPr>
          <a:xfrm>
            <a:off x="9994491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26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Мой фильм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274" y="309716"/>
            <a:ext cx="10968253" cy="616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256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icture 1"/>
          <p:cNvPicPr/>
          <p:nvPr/>
        </p:nvPicPr>
        <p:blipFill>
          <a:blip r:embed="rId2" cstate="print">
            <a:lum bright="18000"/>
          </a:blip>
          <a:stretch>
            <a:fillRect/>
          </a:stretch>
        </p:blipFill>
        <p:spPr>
          <a:xfrm>
            <a:off x="1063440" y="1504440"/>
            <a:ext cx="9731880" cy="4969800"/>
          </a:xfrm>
          <a:prstGeom prst="rect">
            <a:avLst/>
          </a:prstGeom>
          <a:ln w="88920">
            <a:solidFill>
              <a:srgbClr val="000000"/>
            </a:solidFill>
            <a:miter/>
          </a:ln>
        </p:spPr>
      </p:pic>
      <p:sp>
        <p:nvSpPr>
          <p:cNvPr id="124" name="CustomShape 1"/>
          <p:cNvSpPr/>
          <p:nvPr/>
        </p:nvSpPr>
        <p:spPr>
          <a:xfrm>
            <a:off x="178200" y="586080"/>
            <a:ext cx="7065000" cy="6933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dirty="0" smtClean="0">
                <a:solidFill>
                  <a:srgbClr val="000000"/>
                </a:solidFill>
                <a:latin typeface="Calibri Light"/>
              </a:rPr>
              <a:t>High level schematics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2"/>
          <p:cNvPicPr/>
          <p:nvPr/>
        </p:nvPicPr>
        <p:blipFill>
          <a:blip r:embed="rId2">
            <a:lum bright="7000"/>
          </a:blip>
          <a:stretch>
            <a:fillRect/>
          </a:stretch>
        </p:blipFill>
        <p:spPr>
          <a:xfrm>
            <a:off x="3610440" y="561240"/>
            <a:ext cx="4635000" cy="58809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748080" y="664920"/>
            <a:ext cx="10515240" cy="54522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Calibri"/>
              </a:rPr>
              <a:t>Software</a:t>
            </a:r>
            <a:r>
              <a:rPr lang="ru-RU" sz="3200" dirty="0" smtClean="0">
                <a:solidFill>
                  <a:srgbClr val="000000"/>
                </a:solidFill>
                <a:latin typeface="Calibri"/>
              </a:rPr>
              <a:t>: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Calibri"/>
              </a:rPr>
              <a:t>Voice recognition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Calibri"/>
              </a:rPr>
              <a:t>Basic decision making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Calibri"/>
              </a:rPr>
              <a:t>Technology</a:t>
            </a:r>
            <a:r>
              <a:rPr lang="ru-RU" sz="3200" dirty="0" smtClean="0">
                <a:solidFill>
                  <a:srgbClr val="000000"/>
                </a:solidFill>
                <a:latin typeface="Calibri"/>
              </a:rPr>
              <a:t>: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3200" dirty="0" err="1">
                <a:solidFill>
                  <a:srgbClr val="000000"/>
                </a:solidFill>
                <a:latin typeface="Calibri"/>
              </a:rPr>
              <a:t>Google</a:t>
            </a:r>
            <a:r>
              <a:rPr lang="ru-RU" sz="3200" dirty="0">
                <a:solidFill>
                  <a:srgbClr val="000000"/>
                </a:solidFill>
                <a:latin typeface="Calibri"/>
              </a:rPr>
              <a:t> API </a:t>
            </a:r>
            <a:r>
              <a:rPr lang="en-US" sz="3200" dirty="0" smtClean="0">
                <a:solidFill>
                  <a:srgbClr val="000000"/>
                </a:solidFill>
                <a:latin typeface="Calibri"/>
              </a:rPr>
              <a:t>for voice recognition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3200" dirty="0" err="1">
                <a:solidFill>
                  <a:srgbClr val="000000"/>
                </a:solidFill>
                <a:latin typeface="Calibri"/>
              </a:rPr>
              <a:t>Festival</a:t>
            </a:r>
            <a:r>
              <a:rPr lang="ru-RU" sz="32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3200" dirty="0" smtClean="0">
                <a:solidFill>
                  <a:srgbClr val="000000"/>
                </a:solidFill>
                <a:latin typeface="Calibri"/>
              </a:rPr>
              <a:t>voice </a:t>
            </a:r>
            <a:r>
              <a:rPr lang="en-US" sz="3200" dirty="0" err="1" smtClean="0">
                <a:solidFill>
                  <a:srgbClr val="000000"/>
                </a:solidFill>
                <a:latin typeface="Calibri"/>
              </a:rPr>
              <a:t>syntesis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3200" dirty="0" err="1">
                <a:solidFill>
                  <a:srgbClr val="000000"/>
                </a:solidFill>
                <a:latin typeface="Calibri"/>
              </a:rPr>
              <a:t>Python</a:t>
            </a:r>
            <a:r>
              <a:rPr lang="ru-RU" sz="3200" dirty="0">
                <a:solidFill>
                  <a:srgbClr val="000000"/>
                </a:solidFill>
                <a:latin typeface="Calibri"/>
              </a:rPr>
              <a:t>, </a:t>
            </a:r>
            <a:r>
              <a:rPr lang="ru-RU" sz="3200" dirty="0" err="1">
                <a:solidFill>
                  <a:srgbClr val="000000"/>
                </a:solidFill>
                <a:latin typeface="Calibri"/>
              </a:rPr>
              <a:t>Linux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3200" dirty="0" err="1">
                <a:solidFill>
                  <a:srgbClr val="000000"/>
                </a:solidFill>
                <a:latin typeface="Calibri"/>
              </a:rPr>
              <a:t>Raspberry</a:t>
            </a:r>
            <a:r>
              <a:rPr lang="ru-RU" sz="32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ru-RU" sz="3200" dirty="0" err="1">
                <a:solidFill>
                  <a:srgbClr val="000000"/>
                </a:solidFill>
                <a:latin typeface="Calibri"/>
              </a:rPr>
              <a:t>Pi</a:t>
            </a:r>
            <a:endParaRPr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ru-RU" sz="3200" dirty="0" err="1">
                <a:solidFill>
                  <a:srgbClr val="000000"/>
                </a:solidFill>
                <a:latin typeface="Calibri"/>
              </a:rPr>
              <a:t>Custom</a:t>
            </a:r>
            <a:r>
              <a:rPr lang="ru-RU" sz="3200" dirty="0">
                <a:solidFill>
                  <a:srgbClr val="000000"/>
                </a:solidFill>
                <a:latin typeface="Calibri"/>
              </a:rPr>
              <a:t> </a:t>
            </a:r>
            <a:r>
              <a:rPr lang="ru-RU" sz="3200" dirty="0" err="1">
                <a:solidFill>
                  <a:srgbClr val="000000"/>
                </a:solidFill>
                <a:latin typeface="Calibri"/>
              </a:rPr>
              <a:t>hardware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3308400" y="282600"/>
            <a:ext cx="4305600" cy="88920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400" b="1" dirty="0" err="1" smtClean="0">
                <a:solidFill>
                  <a:srgbClr val="000000"/>
                </a:solidFill>
                <a:latin typeface="Calibri"/>
              </a:rPr>
              <a:t>Respiratoy</a:t>
            </a:r>
            <a:r>
              <a:rPr lang="en-US" sz="1400" b="1" dirty="0" smtClean="0">
                <a:solidFill>
                  <a:srgbClr val="000000"/>
                </a:solidFill>
                <a:latin typeface="Calibri"/>
              </a:rPr>
              <a:t> activity </a:t>
            </a:r>
          </a:p>
          <a:p>
            <a:pPr algn="ctr">
              <a:lnSpc>
                <a:spcPct val="100000"/>
              </a:lnSpc>
            </a:pPr>
            <a:r>
              <a:rPr lang="en-US" sz="1400" b="1" dirty="0" smtClean="0">
                <a:solidFill>
                  <a:srgbClr val="000000"/>
                </a:solidFill>
                <a:latin typeface="Calibri"/>
              </a:rPr>
              <a:t>Peripheral arterial pulse</a:t>
            </a:r>
          </a:p>
          <a:p>
            <a:pPr algn="ctr">
              <a:lnSpc>
                <a:spcPct val="100000"/>
              </a:lnSpc>
            </a:pPr>
            <a:r>
              <a:rPr lang="en-US" sz="1400" b="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Calibri"/>
              </a:rPr>
              <a:t>H</a:t>
            </a:r>
            <a:r>
              <a:rPr lang="en-US" sz="1400" b="1" dirty="0" smtClean="0">
                <a:solidFill>
                  <a:srgbClr val="000000"/>
                </a:solidFill>
                <a:latin typeface="Calibri"/>
              </a:rPr>
              <a:t>eartbeat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1400" b="1" dirty="0" err="1">
                <a:solidFill>
                  <a:srgbClr val="000000"/>
                </a:solidFill>
                <a:latin typeface="Calibri"/>
              </a:rPr>
              <a:t>P</a:t>
            </a:r>
            <a:r>
              <a:rPr lang="en-US" sz="1400" b="1" dirty="0" err="1" smtClean="0">
                <a:solidFill>
                  <a:srgbClr val="000000"/>
                </a:solidFill>
                <a:latin typeface="Calibri"/>
              </a:rPr>
              <a:t>upillary</a:t>
            </a:r>
            <a:r>
              <a:rPr lang="en-US" sz="1400" b="1" dirty="0" smtClean="0">
                <a:solidFill>
                  <a:srgbClr val="000000"/>
                </a:solidFill>
                <a:latin typeface="Calibri"/>
              </a:rPr>
              <a:t> light reflex</a:t>
            </a:r>
            <a:endParaRPr/>
          </a:p>
        </p:txBody>
      </p:sp>
      <p:sp>
        <p:nvSpPr>
          <p:cNvPr id="128" name="CustomShape 2"/>
          <p:cNvSpPr/>
          <p:nvPr/>
        </p:nvSpPr>
        <p:spPr>
          <a:xfrm>
            <a:off x="409320" y="928670"/>
            <a:ext cx="2427120" cy="106825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t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Hypoxia</a:t>
            </a:r>
          </a:p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C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yanosis</a:t>
            </a:r>
            <a:endParaRPr lang="en-US" sz="1000" b="1" dirty="0">
              <a:solidFill>
                <a:srgbClr val="000000"/>
              </a:solidFill>
              <a:latin typeface="Calibri"/>
            </a:endParaRPr>
          </a:p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R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espiratory malfunction</a:t>
            </a:r>
          </a:p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A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rterial blood pressure fall</a:t>
            </a:r>
          </a:p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Increase of heart rate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129" name="CustomShape 3"/>
          <p:cNvSpPr/>
          <p:nvPr/>
        </p:nvSpPr>
        <p:spPr>
          <a:xfrm>
            <a:off x="9218880" y="247320"/>
            <a:ext cx="1487520" cy="83088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ru-RU" sz="1000" dirty="0" err="1" smtClean="0">
                <a:solidFill>
                  <a:srgbClr val="000000"/>
                </a:solidFill>
              </a:rPr>
              <a:t>Defibrillation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CPR</a:t>
            </a:r>
            <a:endParaRPr/>
          </a:p>
          <a:p>
            <a:pPr algn="ctr"/>
            <a:r>
              <a:rPr lang="en-US" sz="1000" dirty="0" smtClean="0">
                <a:solidFill>
                  <a:srgbClr val="000000"/>
                </a:solidFill>
                <a:latin typeface="+mn-lt"/>
              </a:rPr>
              <a:t>Intramuscular injection of atropine, epinephrine</a:t>
            </a:r>
            <a:endParaRPr lang="en-US" sz="1000" dirty="0" smtClean="0"/>
          </a:p>
        </p:txBody>
      </p:sp>
      <p:sp>
        <p:nvSpPr>
          <p:cNvPr id="130" name="CustomShape 4"/>
          <p:cNvSpPr/>
          <p:nvPr/>
        </p:nvSpPr>
        <p:spPr>
          <a:xfrm>
            <a:off x="409320" y="2418840"/>
            <a:ext cx="1470960" cy="83088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Acute chest pain</a:t>
            </a:r>
            <a:endParaRPr/>
          </a:p>
        </p:txBody>
      </p:sp>
      <p:sp>
        <p:nvSpPr>
          <p:cNvPr id="131" name="CustomShape 5"/>
          <p:cNvSpPr/>
          <p:nvPr/>
        </p:nvSpPr>
        <p:spPr>
          <a:xfrm>
            <a:off x="2595538" y="2643182"/>
            <a:ext cx="1346400" cy="788040"/>
          </a:xfrm>
          <a:prstGeom prst="rect">
            <a:avLst/>
          </a:prstGeom>
          <a:solidFill>
            <a:srgbClr val="E3714D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Trauma </a:t>
            </a:r>
            <a:r>
              <a:rPr lang="en-US" sz="1000" b="1" dirty="0" err="1" smtClean="0">
                <a:solidFill>
                  <a:srgbClr val="000000"/>
                </a:solidFill>
                <a:latin typeface="Calibri"/>
              </a:rPr>
              <a:t>existance</a:t>
            </a:r>
            <a:endParaRPr/>
          </a:p>
        </p:txBody>
      </p:sp>
      <p:sp>
        <p:nvSpPr>
          <p:cNvPr id="132" name="CustomShape 6"/>
          <p:cNvSpPr/>
          <p:nvPr/>
        </p:nvSpPr>
        <p:spPr>
          <a:xfrm>
            <a:off x="553680" y="3795840"/>
            <a:ext cx="1242360" cy="70632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B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reath sounds</a:t>
            </a:r>
            <a:r>
              <a:rPr lang="ru-RU" sz="1000" b="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asymmetry </a:t>
            </a:r>
            <a:endParaRPr/>
          </a:p>
        </p:txBody>
      </p:sp>
      <p:sp>
        <p:nvSpPr>
          <p:cNvPr id="133" name="CustomShape 7"/>
          <p:cNvSpPr/>
          <p:nvPr/>
        </p:nvSpPr>
        <p:spPr>
          <a:xfrm>
            <a:off x="476280" y="5210640"/>
            <a:ext cx="1288080" cy="398520"/>
          </a:xfrm>
          <a:prstGeom prst="rect">
            <a:avLst/>
          </a:prstGeom>
          <a:solidFill>
            <a:srgbClr val="E3714D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err="1" smtClean="0">
                <a:solidFill>
                  <a:srgbClr val="000000"/>
                </a:solidFill>
                <a:latin typeface="Calibri"/>
              </a:rPr>
              <a:t>Pneumothorax</a:t>
            </a:r>
            <a:endParaRPr/>
          </a:p>
        </p:txBody>
      </p:sp>
      <p:sp>
        <p:nvSpPr>
          <p:cNvPr id="134" name="CustomShape 8"/>
          <p:cNvSpPr/>
          <p:nvPr/>
        </p:nvSpPr>
        <p:spPr>
          <a:xfrm>
            <a:off x="421200" y="5973120"/>
            <a:ext cx="1379520" cy="48996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dirty="0" smtClean="0">
                <a:solidFill>
                  <a:srgbClr val="000000"/>
                </a:solidFill>
              </a:rPr>
              <a:t>Protocol “</a:t>
            </a:r>
            <a:r>
              <a:rPr lang="en-US" sz="1000" dirty="0" err="1" smtClean="0">
                <a:solidFill>
                  <a:srgbClr val="000000"/>
                </a:solidFill>
              </a:rPr>
              <a:t>Pneumothorax</a:t>
            </a:r>
            <a:r>
              <a:rPr lang="en-US" sz="1000" dirty="0" smtClean="0">
                <a:solidFill>
                  <a:srgbClr val="000000"/>
                </a:solidFill>
              </a:rPr>
              <a:t>”</a:t>
            </a:r>
            <a:endParaRPr/>
          </a:p>
        </p:txBody>
      </p:sp>
      <p:sp>
        <p:nvSpPr>
          <p:cNvPr id="135" name="CustomShape 9"/>
          <p:cNvSpPr/>
          <p:nvPr/>
        </p:nvSpPr>
        <p:spPr>
          <a:xfrm>
            <a:off x="2599920" y="4197960"/>
            <a:ext cx="1171800" cy="43200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Protocol</a:t>
            </a:r>
            <a:r>
              <a:rPr lang="ru-RU" sz="1000" b="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“Chest Trauma”</a:t>
            </a:r>
            <a:endParaRPr/>
          </a:p>
        </p:txBody>
      </p:sp>
      <p:sp>
        <p:nvSpPr>
          <p:cNvPr id="136" name="CustomShape 10"/>
          <p:cNvSpPr/>
          <p:nvPr/>
        </p:nvSpPr>
        <p:spPr>
          <a:xfrm>
            <a:off x="5667372" y="1428736"/>
            <a:ext cx="1362960" cy="44424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Blood glucose level</a:t>
            </a:r>
            <a:endParaRPr/>
          </a:p>
        </p:txBody>
      </p:sp>
      <p:sp>
        <p:nvSpPr>
          <p:cNvPr id="137" name="CustomShape 11"/>
          <p:cNvSpPr/>
          <p:nvPr/>
        </p:nvSpPr>
        <p:spPr>
          <a:xfrm>
            <a:off x="5151600" y="3250080"/>
            <a:ext cx="1421280" cy="40680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latin typeface="Calibri"/>
              </a:rPr>
              <a:t>Glucose administration</a:t>
            </a:r>
            <a:endParaRPr b="1"/>
          </a:p>
        </p:txBody>
      </p:sp>
      <p:sp>
        <p:nvSpPr>
          <p:cNvPr id="138" name="CustomShape 12"/>
          <p:cNvSpPr/>
          <p:nvPr/>
        </p:nvSpPr>
        <p:spPr>
          <a:xfrm>
            <a:off x="8535240" y="1506600"/>
            <a:ext cx="1271520" cy="35712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err="1" smtClean="0">
                <a:solidFill>
                  <a:srgbClr val="000000"/>
                </a:solidFill>
                <a:latin typeface="Calibri"/>
              </a:rPr>
              <a:t>Insuline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 administration</a:t>
            </a:r>
            <a:endParaRPr/>
          </a:p>
        </p:txBody>
      </p:sp>
      <p:sp>
        <p:nvSpPr>
          <p:cNvPr id="139" name="CustomShape 13"/>
          <p:cNvSpPr/>
          <p:nvPr/>
        </p:nvSpPr>
        <p:spPr>
          <a:xfrm>
            <a:off x="7099200" y="2311920"/>
            <a:ext cx="1121760" cy="77256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dirty="0" smtClean="0">
                <a:latin typeface="Calibri"/>
              </a:rPr>
              <a:t>ECG</a:t>
            </a:r>
            <a:endParaRPr sz="1600"/>
          </a:p>
        </p:txBody>
      </p:sp>
      <p:sp>
        <p:nvSpPr>
          <p:cNvPr id="140" name="CustomShape 14"/>
          <p:cNvSpPr/>
          <p:nvPr/>
        </p:nvSpPr>
        <p:spPr>
          <a:xfrm>
            <a:off x="5619240" y="3849840"/>
            <a:ext cx="1221480" cy="797760"/>
          </a:xfrm>
          <a:prstGeom prst="rect">
            <a:avLst/>
          </a:prstGeom>
          <a:solidFill>
            <a:srgbClr val="E3714D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A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rrhythmia</a:t>
            </a:r>
            <a:endParaRPr/>
          </a:p>
        </p:txBody>
      </p:sp>
      <p:sp>
        <p:nvSpPr>
          <p:cNvPr id="141" name="CustomShape 15"/>
          <p:cNvSpPr/>
          <p:nvPr/>
        </p:nvSpPr>
        <p:spPr>
          <a:xfrm>
            <a:off x="7789320" y="3991320"/>
            <a:ext cx="1803600" cy="781200"/>
          </a:xfrm>
          <a:prstGeom prst="rect">
            <a:avLst/>
          </a:prstGeom>
          <a:solidFill>
            <a:srgbClr val="E3714D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Ischemia or infarct</a:t>
            </a:r>
            <a:endParaRPr/>
          </a:p>
        </p:txBody>
      </p:sp>
      <p:sp>
        <p:nvSpPr>
          <p:cNvPr id="142" name="CustomShape 16"/>
          <p:cNvSpPr/>
          <p:nvPr/>
        </p:nvSpPr>
        <p:spPr>
          <a:xfrm>
            <a:off x="8861040" y="2811600"/>
            <a:ext cx="1795320" cy="876600"/>
          </a:xfrm>
          <a:prstGeom prst="rect">
            <a:avLst/>
          </a:prstGeom>
          <a:solidFill>
            <a:srgbClr val="E3714D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Sudden right heart overload</a:t>
            </a:r>
            <a:endParaRPr/>
          </a:p>
        </p:txBody>
      </p:sp>
      <p:sp>
        <p:nvSpPr>
          <p:cNvPr id="143" name="CustomShape 17"/>
          <p:cNvSpPr/>
          <p:nvPr/>
        </p:nvSpPr>
        <p:spPr>
          <a:xfrm>
            <a:off x="10904400" y="1870200"/>
            <a:ext cx="972360" cy="73944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400" dirty="0" smtClean="0"/>
              <a:t>Norm</a:t>
            </a:r>
            <a:endParaRPr sz="1400"/>
          </a:p>
        </p:txBody>
      </p:sp>
      <p:sp>
        <p:nvSpPr>
          <p:cNvPr id="144" name="CustomShape 18"/>
          <p:cNvSpPr/>
          <p:nvPr/>
        </p:nvSpPr>
        <p:spPr>
          <a:xfrm>
            <a:off x="10767240" y="3464280"/>
            <a:ext cx="1246680" cy="80604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dirty="0" smtClean="0">
                <a:solidFill>
                  <a:srgbClr val="000000"/>
                </a:solidFill>
                <a:latin typeface="Calibri" pitchFamily="34" charset="0"/>
              </a:rPr>
              <a:t>Further investigations (EEG,</a:t>
            </a:r>
            <a:r>
              <a:rPr lang="en-US" sz="1000" dirty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en-US" sz="1000" dirty="0" smtClean="0">
                <a:solidFill>
                  <a:srgbClr val="000000"/>
                </a:solidFill>
                <a:latin typeface="Calibri" pitchFamily="34" charset="0"/>
              </a:rPr>
              <a:t>c</a:t>
            </a:r>
            <a:r>
              <a:rPr lang="ru-RU" sz="1000" dirty="0" err="1" smtClean="0">
                <a:solidFill>
                  <a:srgbClr val="000000"/>
                </a:solidFill>
                <a:latin typeface="Calibri" pitchFamily="34" charset="0"/>
              </a:rPr>
              <a:t>linical</a:t>
            </a:r>
            <a:r>
              <a:rPr lang="ru-RU" sz="1000" dirty="0" smtClean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ru-RU" sz="1000" dirty="0" err="1">
                <a:solidFill>
                  <a:srgbClr val="000000"/>
                </a:solidFill>
                <a:latin typeface="Calibri" pitchFamily="34" charset="0"/>
              </a:rPr>
              <a:t>blood</a:t>
            </a:r>
            <a:r>
              <a:rPr lang="ru-RU" sz="1000" dirty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ru-RU" sz="1000" dirty="0" err="1">
                <a:solidFill>
                  <a:srgbClr val="000000"/>
                </a:solidFill>
                <a:latin typeface="Calibri" pitchFamily="34" charset="0"/>
              </a:rPr>
              <a:t>analysis</a:t>
            </a:r>
            <a:r>
              <a:rPr lang="ru-RU" sz="1000" dirty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en-US" sz="1000" dirty="0" smtClean="0">
                <a:solidFill>
                  <a:srgbClr val="000000"/>
                </a:solidFill>
                <a:latin typeface="Calibri" pitchFamily="34" charset="0"/>
              </a:rPr>
              <a:t>and so on)</a:t>
            </a:r>
            <a:endParaRPr sz="1000">
              <a:latin typeface="Calibri" pitchFamily="34" charset="0"/>
            </a:endParaRPr>
          </a:p>
        </p:txBody>
      </p:sp>
      <p:sp>
        <p:nvSpPr>
          <p:cNvPr id="145" name="CustomShape 19"/>
          <p:cNvSpPr/>
          <p:nvPr/>
        </p:nvSpPr>
        <p:spPr>
          <a:xfrm>
            <a:off x="3915360" y="5220360"/>
            <a:ext cx="1720440" cy="66456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Protocol “Arrhythmia”</a:t>
            </a:r>
            <a:endParaRPr/>
          </a:p>
        </p:txBody>
      </p:sp>
      <p:sp>
        <p:nvSpPr>
          <p:cNvPr id="146" name="CustomShape 20"/>
          <p:cNvSpPr/>
          <p:nvPr/>
        </p:nvSpPr>
        <p:spPr>
          <a:xfrm>
            <a:off x="7758000" y="5239080"/>
            <a:ext cx="1554120" cy="66456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Protocols “Angina Attack” or “Myocardial Infarction”</a:t>
            </a:r>
            <a:endParaRPr/>
          </a:p>
        </p:txBody>
      </p:sp>
      <p:sp>
        <p:nvSpPr>
          <p:cNvPr id="147" name="CustomShape 21"/>
          <p:cNvSpPr/>
          <p:nvPr/>
        </p:nvSpPr>
        <p:spPr>
          <a:xfrm>
            <a:off x="9758880" y="4543920"/>
            <a:ext cx="1529280" cy="772560"/>
          </a:xfrm>
          <a:prstGeom prst="rect">
            <a:avLst/>
          </a:prstGeom>
          <a:solidFill>
            <a:srgbClr val="92D050"/>
          </a:solidFill>
          <a:ln w="12600">
            <a:solidFill>
              <a:srgbClr val="00B0F0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Protocol</a:t>
            </a:r>
            <a:r>
              <a:rPr lang="ru-RU" sz="1000" b="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ru-RU" sz="1000" b="1" dirty="0" smtClean="0">
                <a:solidFill>
                  <a:srgbClr val="000000"/>
                </a:solidFill>
                <a:latin typeface="Calibri"/>
              </a:rPr>
              <a:t>«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Treatment “PATE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”</a:t>
            </a:r>
            <a:endParaRPr dirty="0"/>
          </a:p>
        </p:txBody>
      </p:sp>
      <p:sp>
        <p:nvSpPr>
          <p:cNvPr id="148" name="CustomShape 22"/>
          <p:cNvSpPr/>
          <p:nvPr/>
        </p:nvSpPr>
        <p:spPr>
          <a:xfrm>
            <a:off x="3759480" y="1797480"/>
            <a:ext cx="1138320" cy="739440"/>
          </a:xfrm>
          <a:prstGeom prst="rect">
            <a:avLst/>
          </a:prstGeom>
          <a:solidFill>
            <a:srgbClr val="FFFF0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>
                <a:solidFill>
                  <a:srgbClr val="000000"/>
                </a:solidFill>
                <a:latin typeface="Calibri"/>
              </a:rPr>
              <a:t>B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ubbling breathing</a:t>
            </a:r>
            <a:r>
              <a:rPr lang="ru-RU" sz="1000" b="1" dirty="0" smtClean="0">
                <a:solidFill>
                  <a:srgbClr val="000000"/>
                </a:solidFill>
                <a:latin typeface="Calibri"/>
              </a:rPr>
              <a:t>, 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rising of cyanosis and</a:t>
            </a:r>
            <a:r>
              <a:rPr lang="ru-RU" sz="1000" b="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1000" b="1" dirty="0" smtClean="0">
                <a:solidFill>
                  <a:srgbClr val="000000"/>
                </a:solidFill>
                <a:latin typeface="Calibri"/>
              </a:rPr>
              <a:t>hypoxia</a:t>
            </a:r>
            <a:endParaRPr/>
          </a:p>
        </p:txBody>
      </p:sp>
      <p:sp>
        <p:nvSpPr>
          <p:cNvPr id="149" name="CustomShape 23"/>
          <p:cNvSpPr/>
          <p:nvPr/>
        </p:nvSpPr>
        <p:spPr>
          <a:xfrm>
            <a:off x="4024298" y="3300120"/>
            <a:ext cx="924262" cy="1134360"/>
          </a:xfrm>
          <a:prstGeom prst="rect">
            <a:avLst/>
          </a:prstGeom>
          <a:solidFill>
            <a:srgbClr val="92D05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latin typeface="Calibri"/>
              </a:rPr>
              <a:t>Protocol</a:t>
            </a:r>
            <a:r>
              <a:rPr lang="ru-RU" sz="1000" b="1" dirty="0" err="1" smtClean="0">
                <a:latin typeface="Calibri"/>
              </a:rPr>
              <a:t>ол</a:t>
            </a:r>
            <a:endParaRPr b="1"/>
          </a:p>
          <a:p>
            <a:pPr algn="ctr">
              <a:lnSpc>
                <a:spcPct val="100000"/>
              </a:lnSpc>
            </a:pPr>
            <a:r>
              <a:rPr lang="en-US" sz="1000" b="1" dirty="0" smtClean="0">
                <a:latin typeface="Calibri"/>
              </a:rPr>
              <a:t>"Pulmonary Edema”</a:t>
            </a:r>
            <a:endParaRPr b="1"/>
          </a:p>
        </p:txBody>
      </p:sp>
      <p:sp>
        <p:nvSpPr>
          <p:cNvPr id="150" name="CustomShape 24"/>
          <p:cNvSpPr/>
          <p:nvPr/>
        </p:nvSpPr>
        <p:spPr>
          <a:xfrm>
            <a:off x="7718400" y="532080"/>
            <a:ext cx="1300680" cy="4237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400" b="1" dirty="0" smtClean="0">
                <a:solidFill>
                  <a:schemeClr val="bg1"/>
                </a:solidFill>
              </a:rPr>
              <a:t>No</a:t>
            </a:r>
            <a:endParaRPr sz="1400" b="1">
              <a:solidFill>
                <a:schemeClr val="bg1"/>
              </a:solidFill>
            </a:endParaRPr>
          </a:p>
        </p:txBody>
      </p:sp>
      <p:sp>
        <p:nvSpPr>
          <p:cNvPr id="151" name="CustomShape 25"/>
          <p:cNvSpPr/>
          <p:nvPr/>
        </p:nvSpPr>
        <p:spPr>
          <a:xfrm>
            <a:off x="998280" y="2061720"/>
            <a:ext cx="382320" cy="2332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52" name="CustomShape 26"/>
          <p:cNvSpPr/>
          <p:nvPr/>
        </p:nvSpPr>
        <p:spPr>
          <a:xfrm>
            <a:off x="2764080" y="3499560"/>
            <a:ext cx="1045904" cy="550440"/>
          </a:xfrm>
          <a:prstGeom prst="downArrow">
            <a:avLst>
              <a:gd name="adj1" fmla="val 50000"/>
              <a:gd name="adj2" fmla="val 46612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rgbClr val="FFFFFF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153" name="CustomShape 27"/>
          <p:cNvSpPr/>
          <p:nvPr/>
        </p:nvSpPr>
        <p:spPr>
          <a:xfrm>
            <a:off x="607320" y="3300120"/>
            <a:ext cx="1026360" cy="439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rgbClr val="FFFFFF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154" name="CustomShape 28"/>
          <p:cNvSpPr/>
          <p:nvPr/>
        </p:nvSpPr>
        <p:spPr>
          <a:xfrm>
            <a:off x="553680" y="4592880"/>
            <a:ext cx="1211040" cy="529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rgbClr val="FFFFFF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155" name="CustomShape 29"/>
          <p:cNvSpPr/>
          <p:nvPr/>
        </p:nvSpPr>
        <p:spPr>
          <a:xfrm>
            <a:off x="998280" y="5691600"/>
            <a:ext cx="307440" cy="1933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56" name="CustomShape 30"/>
          <p:cNvSpPr/>
          <p:nvPr/>
        </p:nvSpPr>
        <p:spPr>
          <a:xfrm>
            <a:off x="2982240" y="1650960"/>
            <a:ext cx="698040" cy="462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57" name="CustomShape 31"/>
          <p:cNvSpPr/>
          <p:nvPr/>
        </p:nvSpPr>
        <p:spPr>
          <a:xfrm>
            <a:off x="3987360" y="2696400"/>
            <a:ext cx="1037070" cy="5533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400" b="1" dirty="0" smtClean="0">
                <a:solidFill>
                  <a:schemeClr val="bg1"/>
                </a:solidFill>
              </a:rPr>
              <a:t>Yes</a:t>
            </a:r>
            <a:endParaRPr sz="1400" b="1">
              <a:solidFill>
                <a:schemeClr val="bg1"/>
              </a:solidFill>
            </a:endParaRPr>
          </a:p>
        </p:txBody>
      </p:sp>
      <p:sp>
        <p:nvSpPr>
          <p:cNvPr id="158" name="CustomShape 32"/>
          <p:cNvSpPr/>
          <p:nvPr/>
        </p:nvSpPr>
        <p:spPr>
          <a:xfrm>
            <a:off x="4996080" y="1616760"/>
            <a:ext cx="639720" cy="6033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200" b="1" dirty="0" smtClean="0">
                <a:solidFill>
                  <a:schemeClr val="bg1"/>
                </a:solidFill>
              </a:rPr>
              <a:t>No</a:t>
            </a:r>
            <a:endParaRPr sz="1200" b="1">
              <a:solidFill>
                <a:schemeClr val="bg1"/>
              </a:solidFill>
            </a:endParaRPr>
          </a:p>
        </p:txBody>
      </p:sp>
      <p:sp>
        <p:nvSpPr>
          <p:cNvPr id="159" name="CustomShape 33"/>
          <p:cNvSpPr/>
          <p:nvPr/>
        </p:nvSpPr>
        <p:spPr>
          <a:xfrm>
            <a:off x="5636160" y="1928802"/>
            <a:ext cx="615240" cy="1320918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000" b="1" dirty="0" smtClean="0">
                <a:solidFill>
                  <a:schemeClr val="bg1"/>
                </a:solidFill>
              </a:rPr>
              <a:t>Decreased</a:t>
            </a:r>
            <a:endParaRPr sz="1000" b="1">
              <a:solidFill>
                <a:schemeClr val="bg1"/>
              </a:solidFill>
            </a:endParaRPr>
          </a:p>
        </p:txBody>
      </p:sp>
      <p:sp>
        <p:nvSpPr>
          <p:cNvPr id="160" name="CustomShape 34"/>
          <p:cNvSpPr/>
          <p:nvPr/>
        </p:nvSpPr>
        <p:spPr>
          <a:xfrm rot="5400000">
            <a:off x="6372000" y="2310840"/>
            <a:ext cx="924120" cy="529920"/>
          </a:xfrm>
          <a:prstGeom prst="bentUpArrow">
            <a:avLst>
              <a:gd name="adj1" fmla="val 37684"/>
              <a:gd name="adj2" fmla="val 18842"/>
              <a:gd name="adj3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vert="vert270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200" b="1" dirty="0" smtClean="0">
                <a:solidFill>
                  <a:schemeClr val="bg1"/>
                </a:solidFill>
                <a:latin typeface="Calibri"/>
              </a:rPr>
              <a:t>Norma</a:t>
            </a:r>
            <a:endParaRPr b="1">
              <a:solidFill>
                <a:schemeClr val="bg1"/>
              </a:solidFill>
            </a:endParaRPr>
          </a:p>
        </p:txBody>
      </p:sp>
      <p:sp>
        <p:nvSpPr>
          <p:cNvPr id="161" name="CustomShape 35"/>
          <p:cNvSpPr/>
          <p:nvPr/>
        </p:nvSpPr>
        <p:spPr>
          <a:xfrm>
            <a:off x="7215480" y="1507320"/>
            <a:ext cx="1117440" cy="4111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200" b="1" dirty="0" smtClean="0">
                <a:solidFill>
                  <a:srgbClr val="FFFFFF"/>
                </a:solidFill>
                <a:latin typeface="Calibri"/>
              </a:rPr>
              <a:t>Increased</a:t>
            </a:r>
            <a:endParaRPr/>
          </a:p>
        </p:txBody>
      </p:sp>
      <p:sp>
        <p:nvSpPr>
          <p:cNvPr id="162" name="CustomShape 36"/>
          <p:cNvSpPr/>
          <p:nvPr/>
        </p:nvSpPr>
        <p:spPr>
          <a:xfrm rot="10800000">
            <a:off x="6875280" y="3194640"/>
            <a:ext cx="385560" cy="823680"/>
          </a:xfrm>
          <a:prstGeom prst="bentArrow">
            <a:avLst>
              <a:gd name="adj1" fmla="val 40634"/>
              <a:gd name="adj2" fmla="val 25000"/>
              <a:gd name="adj3" fmla="val 25000"/>
              <a:gd name="adj4" fmla="val 4375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3" name="CustomShape 37"/>
          <p:cNvSpPr/>
          <p:nvPr/>
        </p:nvSpPr>
        <p:spPr>
          <a:xfrm>
            <a:off x="7961400" y="3250440"/>
            <a:ext cx="260280" cy="5994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4" name="CustomShape 38"/>
          <p:cNvSpPr/>
          <p:nvPr/>
        </p:nvSpPr>
        <p:spPr>
          <a:xfrm>
            <a:off x="8333280" y="2392560"/>
            <a:ext cx="2373120" cy="1447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5" name="CustomShape 39"/>
          <p:cNvSpPr/>
          <p:nvPr/>
        </p:nvSpPr>
        <p:spPr>
          <a:xfrm>
            <a:off x="11364840" y="2696400"/>
            <a:ext cx="286560" cy="713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6" name="CustomShape 40"/>
          <p:cNvSpPr/>
          <p:nvPr/>
        </p:nvSpPr>
        <p:spPr>
          <a:xfrm flipH="1">
            <a:off x="8461440" y="4889160"/>
            <a:ext cx="300240" cy="2329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7" name="CustomShape 41"/>
          <p:cNvSpPr/>
          <p:nvPr/>
        </p:nvSpPr>
        <p:spPr>
          <a:xfrm>
            <a:off x="10110600" y="3753360"/>
            <a:ext cx="354240" cy="7063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8" name="CustomShape 42"/>
          <p:cNvSpPr/>
          <p:nvPr/>
        </p:nvSpPr>
        <p:spPr>
          <a:xfrm rot="10800000">
            <a:off x="4996080" y="4434840"/>
            <a:ext cx="471600" cy="68724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69" name="CustomShape 43"/>
          <p:cNvSpPr/>
          <p:nvPr/>
        </p:nvSpPr>
        <p:spPr>
          <a:xfrm rot="10800000">
            <a:off x="1833480" y="4192200"/>
            <a:ext cx="308160" cy="2271240"/>
          </a:xfrm>
          <a:prstGeom prst="corner">
            <a:avLst>
              <a:gd name="adj1" fmla="val 63432"/>
              <a:gd name="adj2" fmla="val 65113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vert="vert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rgbClr val="FFFFFF"/>
                </a:solidFill>
                <a:latin typeface="Calibri"/>
              </a:rPr>
              <a:t>No</a:t>
            </a:r>
            <a:endParaRPr/>
          </a:p>
        </p:txBody>
      </p:sp>
      <p:sp>
        <p:nvSpPr>
          <p:cNvPr id="170" name="CustomShape 44"/>
          <p:cNvSpPr/>
          <p:nvPr/>
        </p:nvSpPr>
        <p:spPr>
          <a:xfrm>
            <a:off x="8333280" y="2840040"/>
            <a:ext cx="428400" cy="1785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71" name="CustomShape 45"/>
          <p:cNvSpPr/>
          <p:nvPr/>
        </p:nvSpPr>
        <p:spPr>
          <a:xfrm>
            <a:off x="2141640" y="3162600"/>
            <a:ext cx="5576400" cy="3300840"/>
          </a:xfrm>
          <a:prstGeom prst="bentUpArrow">
            <a:avLst>
              <a:gd name="adj1" fmla="val 5610"/>
              <a:gd name="adj2" fmla="val 4511"/>
              <a:gd name="adj3" fmla="val 25303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72" name="CustomShape 46"/>
          <p:cNvSpPr/>
          <p:nvPr/>
        </p:nvSpPr>
        <p:spPr>
          <a:xfrm rot="5400000">
            <a:off x="779040" y="4544280"/>
            <a:ext cx="3185640" cy="302040"/>
          </a:xfrm>
          <a:prstGeom prst="corner">
            <a:avLst>
              <a:gd name="adj1" fmla="val 62338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vert="vert270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400" b="1" dirty="0" smtClean="0">
                <a:solidFill>
                  <a:schemeClr val="bg1"/>
                </a:solidFill>
              </a:rPr>
              <a:t>No</a:t>
            </a:r>
            <a:endParaRPr sz="1400" b="1">
              <a:solidFill>
                <a:schemeClr val="bg1"/>
              </a:solidFill>
            </a:endParaRPr>
          </a:p>
        </p:txBody>
      </p:sp>
      <p:sp>
        <p:nvSpPr>
          <p:cNvPr id="173" name="CustomShape 47"/>
          <p:cNvSpPr/>
          <p:nvPr/>
        </p:nvSpPr>
        <p:spPr>
          <a:xfrm>
            <a:off x="1928160" y="2537640"/>
            <a:ext cx="595940" cy="408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b="1" dirty="0" smtClean="0">
                <a:solidFill>
                  <a:srgbClr val="FFFFFF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174" name="CustomShape 48"/>
          <p:cNvSpPr/>
          <p:nvPr/>
        </p:nvSpPr>
        <p:spPr>
          <a:xfrm>
            <a:off x="2573640" y="2113920"/>
            <a:ext cx="190080" cy="42336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</p:sp>
      <p:sp>
        <p:nvSpPr>
          <p:cNvPr id="175" name="CustomShape 49"/>
          <p:cNvSpPr/>
          <p:nvPr/>
        </p:nvSpPr>
        <p:spPr>
          <a:xfrm rot="9320369" flipV="1">
            <a:off x="2184311" y="512718"/>
            <a:ext cx="887760" cy="346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7030A0"/>
          </a:solidFill>
          <a:ln w="12600">
            <a:solidFill>
              <a:srgbClr val="43729D"/>
            </a:solidFill>
            <a:miter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rgbClr val="FFFFFF"/>
                </a:solidFill>
                <a:latin typeface="Calibri"/>
              </a:rPr>
              <a:t>Yes</a:t>
            </a:r>
            <a:endParaRPr/>
          </a:p>
        </p:txBody>
      </p:sp>
      <p:sp>
        <p:nvSpPr>
          <p:cNvPr id="176" name="CustomShape 50"/>
          <p:cNvSpPr/>
          <p:nvPr/>
        </p:nvSpPr>
        <p:spPr>
          <a:xfrm>
            <a:off x="277200" y="165600"/>
            <a:ext cx="2142720" cy="5169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i="1" dirty="0" smtClean="0">
                <a:solidFill>
                  <a:srgbClr val="000000"/>
                </a:solidFill>
                <a:latin typeface="Calibri"/>
              </a:rPr>
              <a:t>Algorithm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446</Words>
  <Application>Microsoft Office PowerPoint</Application>
  <PresentationFormat>Widescreen</PresentationFormat>
  <Paragraphs>163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Agency FB</vt:lpstr>
      <vt:lpstr>Arial</vt:lpstr>
      <vt:lpstr>Calibri</vt:lpstr>
      <vt:lpstr>Calibri Light</vt:lpstr>
      <vt:lpstr>DejaVu Sans</vt:lpstr>
      <vt:lpstr>StarSymbol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Brainstorming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Aliaksei Kutsevol</dc:creator>
  <cp:lastModifiedBy>Aliaksei Kutsevol</cp:lastModifiedBy>
  <cp:revision>17</cp:revision>
  <dcterms:modified xsi:type="dcterms:W3CDTF">2016-04-26T12:32:47Z</dcterms:modified>
</cp:coreProperties>
</file>